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32"/>
  </p:notesMasterIdLst>
  <p:sldIdLst>
    <p:sldId id="256" r:id="rId2"/>
    <p:sldId id="257" r:id="rId3"/>
    <p:sldId id="258" r:id="rId4"/>
    <p:sldId id="265" r:id="rId5"/>
    <p:sldId id="264" r:id="rId6"/>
    <p:sldId id="259" r:id="rId7"/>
    <p:sldId id="266" r:id="rId8"/>
    <p:sldId id="269" r:id="rId9"/>
    <p:sldId id="270" r:id="rId10"/>
    <p:sldId id="271" r:id="rId11"/>
    <p:sldId id="277" r:id="rId12"/>
    <p:sldId id="279" r:id="rId13"/>
    <p:sldId id="280" r:id="rId14"/>
    <p:sldId id="275" r:id="rId15"/>
    <p:sldId id="281" r:id="rId16"/>
    <p:sldId id="299" r:id="rId17"/>
    <p:sldId id="278" r:id="rId18"/>
    <p:sldId id="283" r:id="rId19"/>
    <p:sldId id="293" r:id="rId20"/>
    <p:sldId id="287" r:id="rId21"/>
    <p:sldId id="298" r:id="rId22"/>
    <p:sldId id="296" r:id="rId23"/>
    <p:sldId id="284" r:id="rId24"/>
    <p:sldId id="286" r:id="rId25"/>
    <p:sldId id="285" r:id="rId26"/>
    <p:sldId id="297" r:id="rId27"/>
    <p:sldId id="291" r:id="rId28"/>
    <p:sldId id="294" r:id="rId29"/>
    <p:sldId id="295" r:id="rId30"/>
    <p:sldId id="288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40DE75C-715D-2D43-A8A8-6D359988556F}">
          <p14:sldIdLst>
            <p14:sldId id="256"/>
            <p14:sldId id="257"/>
            <p14:sldId id="258"/>
            <p14:sldId id="265"/>
            <p14:sldId id="264"/>
            <p14:sldId id="259"/>
            <p14:sldId id="266"/>
            <p14:sldId id="269"/>
            <p14:sldId id="270"/>
            <p14:sldId id="271"/>
            <p14:sldId id="277"/>
            <p14:sldId id="279"/>
            <p14:sldId id="280"/>
            <p14:sldId id="275"/>
            <p14:sldId id="281"/>
            <p14:sldId id="299"/>
            <p14:sldId id="278"/>
            <p14:sldId id="283"/>
            <p14:sldId id="293"/>
            <p14:sldId id="287"/>
            <p14:sldId id="298"/>
            <p14:sldId id="296"/>
            <p14:sldId id="284"/>
            <p14:sldId id="286"/>
            <p14:sldId id="285"/>
            <p14:sldId id="297"/>
            <p14:sldId id="291"/>
            <p14:sldId id="294"/>
            <p14:sldId id="295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hreinian, Mahroo" initials="BM" lastIdx="1" clrIdx="0">
    <p:extLst>
      <p:ext uri="{19B8F6BF-5375-455C-9EA6-DF929625EA0E}">
        <p15:presenceInfo xmlns:p15="http://schemas.microsoft.com/office/powerpoint/2012/main" userId="S::mahroobh@bu.edu::59bbb380-4182-4f02-aa1d-7944ff78e0b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4" autoAdjust="0"/>
    <p:restoredTop sz="86524"/>
  </p:normalViewPr>
  <p:slideViewPr>
    <p:cSldViewPr snapToGrid="0">
      <p:cViewPr varScale="1">
        <p:scale>
          <a:sx n="97" d="100"/>
          <a:sy n="97" d="100"/>
        </p:scale>
        <p:origin x="11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42.png>
</file>

<file path=ppt/media/image43.png>
</file>

<file path=ppt/media/image5.tiff>
</file>

<file path=ppt/media/image50.png>
</file>

<file path=ppt/media/image55.png>
</file>

<file path=ppt/media/image58.png>
</file>

<file path=ppt/media/image60.png>
</file>

<file path=ppt/media/image6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A85A7-E499-D14D-AA20-756AEF0CF179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8131AC-9291-454E-BCDE-5178126FE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96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76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291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813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10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29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4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the practical view we can find probability of recovering the graph given the outlier probability.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Given the edge outlier probability We can take the expectation of Ver(G; ) over different outlier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realizations,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Calculating the a priori probability of recovering a localization that is cost-equivalent to the true one,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can calculate this probability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390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96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96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49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lets look at a one dimensional simple example, </a:t>
            </a:r>
          </a:p>
          <a:p>
            <a:r>
              <a:rPr lang="en-US" dirty="0"/>
              <a:t>Assume we know the location of node 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11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6748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08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255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131AC-9291-454E-BCDE-5178126FE2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666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5488" y="2166364"/>
            <a:ext cx="11247120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7472" y="3913632"/>
            <a:ext cx="11506200" cy="4572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41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651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95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230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167128"/>
            <a:ext cx="11247120" cy="173736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472" y="3913212"/>
            <a:ext cx="11503152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418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928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59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775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28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137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295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994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tiff"/><Relationship Id="rId4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.png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7" Type="http://schemas.openxmlformats.org/officeDocument/2006/relationships/image" Target="../media/image4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13" Type="http://schemas.openxmlformats.org/officeDocument/2006/relationships/image" Target="../media/image49.emf"/><Relationship Id="rId3" Type="http://schemas.openxmlformats.org/officeDocument/2006/relationships/image" Target="../media/image2.png"/><Relationship Id="rId7" Type="http://schemas.openxmlformats.org/officeDocument/2006/relationships/image" Target="../media/image43.emf"/><Relationship Id="rId12" Type="http://schemas.openxmlformats.org/officeDocument/2006/relationships/image" Target="../media/image4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11" Type="http://schemas.openxmlformats.org/officeDocument/2006/relationships/image" Target="../media/image47.emf"/><Relationship Id="rId5" Type="http://schemas.openxmlformats.org/officeDocument/2006/relationships/image" Target="../media/image43.png"/><Relationship Id="rId10" Type="http://schemas.openxmlformats.org/officeDocument/2006/relationships/image" Target="../media/image46.emf"/><Relationship Id="rId4" Type="http://schemas.openxmlformats.org/officeDocument/2006/relationships/image" Target="../media/image42.png"/><Relationship Id="rId9" Type="http://schemas.openxmlformats.org/officeDocument/2006/relationships/image" Target="../media/image4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0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7.emf"/><Relationship Id="rId4" Type="http://schemas.openxmlformats.org/officeDocument/2006/relationships/image" Target="../media/image5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5.emf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56905" y="6126073"/>
            <a:ext cx="5494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Neuro-Autonomy Research Initiative</a:t>
            </a:r>
          </a:p>
          <a:p>
            <a:r>
              <a:rPr lang="en-US" sz="1600" dirty="0"/>
              <a:t>Center for Information &amp; Systems Engineering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75" y="6227346"/>
            <a:ext cx="2226733" cy="4835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9C7ACC-FC77-504A-A9FD-DDC940B37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1466" y="4787050"/>
            <a:ext cx="4604454" cy="2892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AC5D1D-FA7C-784B-BB9D-28044D0BC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9067" y="5157743"/>
            <a:ext cx="7653865" cy="2431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A5A18A-EDD2-914D-8B25-D90B58CE3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160" y="6126073"/>
            <a:ext cx="1296745" cy="5791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56F383-0F21-0D41-B63B-77841A4744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2142" y="5670997"/>
            <a:ext cx="1683101" cy="1849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3D4F03-DEBB-D749-A06E-5457AD6B5B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4846" y="2330798"/>
            <a:ext cx="10577689" cy="5642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2B5AF38-1D28-E743-B34C-FDBEECA2B1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4845" y="2975038"/>
            <a:ext cx="10577689" cy="45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64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1-D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92CE33-54C4-0E4F-819A-4C1A636D4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3864" y="2586972"/>
            <a:ext cx="868259" cy="2569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3602D7-A2EE-C646-9E2A-0ED8D5EBB6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0902" y="2659017"/>
            <a:ext cx="277284" cy="1848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91B622-4575-8B4D-8D82-6441170708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0888" y="2659017"/>
            <a:ext cx="277284" cy="18485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82591ED-875A-8D49-870F-250A6D90B058}"/>
              </a:ext>
            </a:extLst>
          </p:cNvPr>
          <p:cNvSpPr/>
          <p:nvPr/>
        </p:nvSpPr>
        <p:spPr>
          <a:xfrm>
            <a:off x="675256" y="1492300"/>
            <a:ext cx="60324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chemeClr val="bg1"/>
                </a:solidFill>
              </a:rPr>
              <a:t>Consider a 1-D network with 3 nodes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9E501CD-2782-A64A-B808-FFDEBA8707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2089" y="4952427"/>
            <a:ext cx="9913069" cy="3814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688919-F8E3-2847-94DE-E529B717236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43344" y="2734247"/>
            <a:ext cx="5232400" cy="190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096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1-D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60C9762-BD15-4245-8723-A7055AAEA445}"/>
              </a:ext>
            </a:extLst>
          </p:cNvPr>
          <p:cNvSpPr txBox="1"/>
          <p:nvPr/>
        </p:nvSpPr>
        <p:spPr>
          <a:xfrm>
            <a:off x="914401" y="1354667"/>
            <a:ext cx="3589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No outliers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1850C18-3682-6F40-8A0F-883B1BF31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84" y="1206432"/>
            <a:ext cx="3442211" cy="445462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E7CA072-F624-B742-851D-FB24A93B70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8600" y="1211300"/>
            <a:ext cx="3429934" cy="443873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0292B22-EE32-0240-B450-576ED1F96A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314" y="1212970"/>
            <a:ext cx="3427355" cy="443539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DF26D86-2181-A647-959F-01B2CC83E3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1398" y="1212970"/>
            <a:ext cx="3412496" cy="4416171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3BDC4423-EBB6-4342-A5CF-10D84B09BC4F}"/>
              </a:ext>
            </a:extLst>
          </p:cNvPr>
          <p:cNvSpPr/>
          <p:nvPr/>
        </p:nvSpPr>
        <p:spPr>
          <a:xfrm>
            <a:off x="1720621" y="4086578"/>
            <a:ext cx="90311" cy="11288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2747CB5-4D1A-0341-9D6B-06A5709ACCBE}"/>
              </a:ext>
            </a:extLst>
          </p:cNvPr>
          <p:cNvSpPr/>
          <p:nvPr/>
        </p:nvSpPr>
        <p:spPr>
          <a:xfrm>
            <a:off x="4663567" y="3312135"/>
            <a:ext cx="90311" cy="11288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5251FC8-DA21-084E-8141-61224B2EED0F}"/>
              </a:ext>
            </a:extLst>
          </p:cNvPr>
          <p:cNvSpPr/>
          <p:nvPr/>
        </p:nvSpPr>
        <p:spPr>
          <a:xfrm>
            <a:off x="7534546" y="4199467"/>
            <a:ext cx="90311" cy="11288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D09D11D5-344F-B84F-9FBF-634DFBFD766F}"/>
              </a:ext>
            </a:extLst>
          </p:cNvPr>
          <p:cNvSpPr/>
          <p:nvPr/>
        </p:nvSpPr>
        <p:spPr>
          <a:xfrm>
            <a:off x="10308991" y="4255911"/>
            <a:ext cx="90311" cy="11288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D1AC1DE3-2AA3-D343-B004-211BDA749B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3764" y="5122235"/>
            <a:ext cx="7690382" cy="5333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DAD02D-E028-A142-8C26-C94BE28ED271}"/>
              </a:ext>
            </a:extLst>
          </p:cNvPr>
          <p:cNvSpPr txBox="1"/>
          <p:nvPr/>
        </p:nvSpPr>
        <p:spPr>
          <a:xfrm>
            <a:off x="4383692" y="1909532"/>
            <a:ext cx="7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120B0B-40C6-DF42-B9C0-69EE47B7C47A}"/>
              </a:ext>
            </a:extLst>
          </p:cNvPr>
          <p:cNvSpPr txBox="1"/>
          <p:nvPr/>
        </p:nvSpPr>
        <p:spPr>
          <a:xfrm>
            <a:off x="7262248" y="1845605"/>
            <a:ext cx="7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99A24A-BE9A-E14A-B097-8CC4CDBA2ACF}"/>
              </a:ext>
            </a:extLst>
          </p:cNvPr>
          <p:cNvSpPr txBox="1"/>
          <p:nvPr/>
        </p:nvSpPr>
        <p:spPr>
          <a:xfrm>
            <a:off x="9991537" y="1848293"/>
            <a:ext cx="7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side</a:t>
            </a:r>
          </a:p>
        </p:txBody>
      </p:sp>
    </p:spTree>
    <p:extLst>
      <p:ext uri="{BB962C8B-B14F-4D97-AF65-F5344CB8AC3E}">
        <p14:creationId xmlns:p14="http://schemas.microsoft.com/office/powerpoint/2010/main" val="1330180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1-D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9015479-7F2D-194F-8CB0-494FF0E4193A}"/>
              </a:ext>
            </a:extLst>
          </p:cNvPr>
          <p:cNvSpPr/>
          <p:nvPr/>
        </p:nvSpPr>
        <p:spPr>
          <a:xfrm>
            <a:off x="4595429" y="3244334"/>
            <a:ext cx="30011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kern="0" dirty="0"/>
              <a:t>(cannot recover true solution)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010415-1F71-5B40-A13E-BB500ACDC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24875"/>
            <a:ext cx="3406375" cy="44082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E80414-3704-A943-9F4A-EC722EA9B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6579" y="1236101"/>
            <a:ext cx="3397700" cy="43970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99DF7F-C2FE-B141-90DE-95A4E42108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1892" y="1236101"/>
            <a:ext cx="3397700" cy="43970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0CEC6C-1F68-3340-A568-1F3F1549B5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9796" y="1224875"/>
            <a:ext cx="3431648" cy="444095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FF8CEEF-B4FF-9747-8FE6-CCEBBA156043}"/>
              </a:ext>
            </a:extLst>
          </p:cNvPr>
          <p:cNvSpPr/>
          <p:nvPr/>
        </p:nvSpPr>
        <p:spPr>
          <a:xfrm>
            <a:off x="4650088" y="3298369"/>
            <a:ext cx="145500" cy="156952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7987EA6-27AB-AF4F-947F-F7CDFF2A783B}"/>
              </a:ext>
            </a:extLst>
          </p:cNvPr>
          <p:cNvSpPr/>
          <p:nvPr/>
        </p:nvSpPr>
        <p:spPr>
          <a:xfrm>
            <a:off x="7619738" y="3870935"/>
            <a:ext cx="90311" cy="11288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78A7007-5824-0348-8128-1150023926E4}"/>
              </a:ext>
            </a:extLst>
          </p:cNvPr>
          <p:cNvSpPr/>
          <p:nvPr/>
        </p:nvSpPr>
        <p:spPr>
          <a:xfrm>
            <a:off x="10512817" y="3870934"/>
            <a:ext cx="90311" cy="11288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623483-BD4D-6740-B94D-587DB34B1750}"/>
              </a:ext>
            </a:extLst>
          </p:cNvPr>
          <p:cNvSpPr txBox="1"/>
          <p:nvPr/>
        </p:nvSpPr>
        <p:spPr>
          <a:xfrm>
            <a:off x="482600" y="1409700"/>
            <a:ext cx="347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One outlier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73F82B6-D94A-344C-9DD9-620763DC0F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6483" y="5239162"/>
            <a:ext cx="7946122" cy="49446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BAC3C-5C9D-1E44-AE70-ABBB743DB110}"/>
              </a:ext>
            </a:extLst>
          </p:cNvPr>
          <p:cNvCxnSpPr>
            <a:cxnSpLocks/>
          </p:cNvCxnSpPr>
          <p:nvPr/>
        </p:nvCxnSpPr>
        <p:spPr>
          <a:xfrm flipV="1">
            <a:off x="4663567" y="3368579"/>
            <a:ext cx="856700" cy="1653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9DFAAD-3935-854A-AD50-08FAE7557159}"/>
              </a:ext>
            </a:extLst>
          </p:cNvPr>
          <p:cNvCxnSpPr>
            <a:cxnSpLocks/>
          </p:cNvCxnSpPr>
          <p:nvPr/>
        </p:nvCxnSpPr>
        <p:spPr>
          <a:xfrm>
            <a:off x="4708722" y="3368579"/>
            <a:ext cx="0" cy="61524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FEDB4B2-18B1-3F49-A9C7-664D1286CF0D}"/>
              </a:ext>
            </a:extLst>
          </p:cNvPr>
          <p:cNvCxnSpPr>
            <a:cxnSpLocks/>
          </p:cNvCxnSpPr>
          <p:nvPr/>
        </p:nvCxnSpPr>
        <p:spPr>
          <a:xfrm flipH="1">
            <a:off x="4700144" y="3368579"/>
            <a:ext cx="820123" cy="6029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B100452-9BF6-8A42-8E29-FA5C9514D429}"/>
              </a:ext>
            </a:extLst>
          </p:cNvPr>
          <p:cNvSpPr txBox="1"/>
          <p:nvPr/>
        </p:nvSpPr>
        <p:spPr>
          <a:xfrm>
            <a:off x="4383692" y="1909532"/>
            <a:ext cx="7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6DE19E5-A7A6-CA43-B563-AE475B601967}"/>
              </a:ext>
            </a:extLst>
          </p:cNvPr>
          <p:cNvSpPr txBox="1"/>
          <p:nvPr/>
        </p:nvSpPr>
        <p:spPr>
          <a:xfrm>
            <a:off x="7262248" y="1845605"/>
            <a:ext cx="7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C0CE76-6B66-504E-8ABA-E26C40346334}"/>
              </a:ext>
            </a:extLst>
          </p:cNvPr>
          <p:cNvSpPr txBox="1"/>
          <p:nvPr/>
        </p:nvSpPr>
        <p:spPr>
          <a:xfrm>
            <a:off x="9991537" y="1848293"/>
            <a:ext cx="7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side</a:t>
            </a:r>
          </a:p>
        </p:txBody>
      </p:sp>
    </p:spTree>
    <p:extLst>
      <p:ext uri="{BB962C8B-B14F-4D97-AF65-F5344CB8AC3E}">
        <p14:creationId xmlns:p14="http://schemas.microsoft.com/office/powerpoint/2010/main" val="26450213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1-D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9015479-7F2D-194F-8CB0-494FF0E4193A}"/>
              </a:ext>
            </a:extLst>
          </p:cNvPr>
          <p:cNvSpPr/>
          <p:nvPr/>
        </p:nvSpPr>
        <p:spPr>
          <a:xfrm>
            <a:off x="4595429" y="3244334"/>
            <a:ext cx="30011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kern="0" dirty="0"/>
              <a:t>(cannot recover true solution)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F221B4-9ECF-5147-BB5D-0C559935B61E}"/>
              </a:ext>
            </a:extLst>
          </p:cNvPr>
          <p:cNvSpPr txBox="1"/>
          <p:nvPr/>
        </p:nvSpPr>
        <p:spPr>
          <a:xfrm>
            <a:off x="596900" y="1623880"/>
            <a:ext cx="3998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Three outlies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13D6C7-0A4B-0040-8C24-0D86A9BBF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0560"/>
            <a:ext cx="3517415" cy="45519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ADAE82F-3EAB-EC4C-9079-6CE5CF67E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068" y="1410560"/>
            <a:ext cx="3517415" cy="455194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D7D383A-4B1B-944F-A540-89B9586C4F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2849" y="1410560"/>
            <a:ext cx="3517415" cy="455194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AFF949F-69FA-094D-A719-ECA361E748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7638" y="1410560"/>
            <a:ext cx="3517415" cy="4551948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A694EECA-C033-5D4C-86B2-965A6EA0DBF4}"/>
              </a:ext>
            </a:extLst>
          </p:cNvPr>
          <p:cNvSpPr/>
          <p:nvPr/>
        </p:nvSpPr>
        <p:spPr>
          <a:xfrm>
            <a:off x="4436894" y="3575383"/>
            <a:ext cx="90311" cy="11288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CD3072D-018C-8A42-89F1-F2B763539AC0}"/>
              </a:ext>
            </a:extLst>
          </p:cNvPr>
          <p:cNvSpPr/>
          <p:nvPr/>
        </p:nvSpPr>
        <p:spPr>
          <a:xfrm>
            <a:off x="7490666" y="4584938"/>
            <a:ext cx="90311" cy="11288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D966C8F-963F-6941-A49B-F861832AACCC}"/>
              </a:ext>
            </a:extLst>
          </p:cNvPr>
          <p:cNvSpPr/>
          <p:nvPr/>
        </p:nvSpPr>
        <p:spPr>
          <a:xfrm>
            <a:off x="10477136" y="4528493"/>
            <a:ext cx="90311" cy="112889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6BF1BB6-F88B-F340-B9C7-CE03B54D44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97755" y="5383781"/>
            <a:ext cx="8861940" cy="4577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D61FB79-5157-3A4B-894E-4550A58D4076}"/>
              </a:ext>
            </a:extLst>
          </p:cNvPr>
          <p:cNvSpPr txBox="1"/>
          <p:nvPr/>
        </p:nvSpPr>
        <p:spPr>
          <a:xfrm>
            <a:off x="4277560" y="2132603"/>
            <a:ext cx="7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B02A40-0F0A-DD4C-AF8F-F144AB3BAD70}"/>
              </a:ext>
            </a:extLst>
          </p:cNvPr>
          <p:cNvSpPr txBox="1"/>
          <p:nvPr/>
        </p:nvSpPr>
        <p:spPr>
          <a:xfrm>
            <a:off x="7156116" y="2068676"/>
            <a:ext cx="7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side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E96854-18F0-C24D-B10F-5B6DFC50CFEE}"/>
              </a:ext>
            </a:extLst>
          </p:cNvPr>
          <p:cNvSpPr txBox="1"/>
          <p:nvPr/>
        </p:nvSpPr>
        <p:spPr>
          <a:xfrm>
            <a:off x="9885405" y="2071364"/>
            <a:ext cx="725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side</a:t>
            </a:r>
          </a:p>
        </p:txBody>
      </p:sp>
    </p:spTree>
    <p:extLst>
      <p:ext uri="{BB962C8B-B14F-4D97-AF65-F5344CB8AC3E}">
        <p14:creationId xmlns:p14="http://schemas.microsoft.com/office/powerpoint/2010/main" val="1476321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Type of solution 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C5610F3-095D-0A48-8568-613C1A729398}"/>
              </a:ext>
            </a:extLst>
          </p:cNvPr>
          <p:cNvGrpSpPr/>
          <p:nvPr/>
        </p:nvGrpSpPr>
        <p:grpSpPr>
          <a:xfrm>
            <a:off x="2243173" y="4790358"/>
            <a:ext cx="7524836" cy="600414"/>
            <a:chOff x="539552" y="1916832"/>
            <a:chExt cx="7524836" cy="6004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F4D714-7DE6-DB46-A7B0-84E9AF1638AC}"/>
                </a:ext>
              </a:extLst>
            </p:cNvPr>
            <p:cNvGrpSpPr/>
            <p:nvPr/>
          </p:nvGrpSpPr>
          <p:grpSpPr>
            <a:xfrm>
              <a:off x="539552" y="1916832"/>
              <a:ext cx="2770076" cy="572616"/>
              <a:chOff x="685800" y="1268760"/>
              <a:chExt cx="2230016" cy="572616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053F0C5F-196E-2546-A088-606760112F09}"/>
                  </a:ext>
                </a:extLst>
              </p:cNvPr>
              <p:cNvSpPr/>
              <p:nvPr/>
            </p:nvSpPr>
            <p:spPr>
              <a:xfrm>
                <a:off x="685800" y="1268760"/>
                <a:ext cx="2209800" cy="547216"/>
              </a:xfrm>
              <a:prstGeom prst="roundRect">
                <a:avLst>
                  <a:gd name="adj" fmla="val 8255"/>
                </a:avLst>
              </a:prstGeom>
              <a:solidFill>
                <a:srgbClr val="FFFFFF"/>
              </a:solidFill>
              <a:ln w="50800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Content Placeholder 7">
                <a:extLst>
                  <a:ext uri="{FF2B5EF4-FFF2-40B4-BE49-F238E27FC236}">
                    <a16:creationId xmlns:a16="http://schemas.microsoft.com/office/drawing/2014/main" id="{39790063-B134-6542-8F5F-82B7A47A49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6016" y="1268760"/>
                <a:ext cx="2209800" cy="572616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None/>
                  <a:defRPr sz="4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Font typeface="Arial" pitchFamily="-112" charset="0"/>
                  <a:buChar char="–"/>
                  <a:defRPr sz="36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3pPr>
                <a:lvl4pPr marL="1600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4pPr>
                <a:lvl5pPr marL="20574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9pPr>
              </a:lstStyle>
              <a:p>
                <a:pPr marL="0" indent="0" algn="ctr"/>
                <a:r>
                  <a:rPr lang="en-US" sz="2800" kern="0" dirty="0">
                    <a:solidFill>
                      <a:sysClr val="windowText" lastClr="000000"/>
                    </a:solidFill>
                  </a:rPr>
                  <a:t>Wrong</a:t>
                </a:r>
              </a:p>
            </p:txBody>
          </p:sp>
        </p:grpSp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A694BAA6-5ED7-E94F-A9A3-17560BA076A0}"/>
                </a:ext>
              </a:extLst>
            </p:cNvPr>
            <p:cNvSpPr/>
            <p:nvPr/>
          </p:nvSpPr>
          <p:spPr>
            <a:xfrm>
              <a:off x="3957700" y="1932779"/>
              <a:ext cx="648072" cy="547216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C13C196-13CD-5243-BA70-45D34D31BC3C}"/>
                </a:ext>
              </a:extLst>
            </p:cNvPr>
            <p:cNvGrpSpPr/>
            <p:nvPr/>
          </p:nvGrpSpPr>
          <p:grpSpPr>
            <a:xfrm>
              <a:off x="5253844" y="1944630"/>
              <a:ext cx="2810544" cy="572616"/>
              <a:chOff x="685800" y="1268760"/>
              <a:chExt cx="2230016" cy="572616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F9E7CD8D-4CA8-BA4F-99CE-74D156782039}"/>
                  </a:ext>
                </a:extLst>
              </p:cNvPr>
              <p:cNvSpPr/>
              <p:nvPr/>
            </p:nvSpPr>
            <p:spPr>
              <a:xfrm>
                <a:off x="685800" y="1268760"/>
                <a:ext cx="2209800" cy="547216"/>
              </a:xfrm>
              <a:prstGeom prst="roundRect">
                <a:avLst>
                  <a:gd name="adj" fmla="val 8255"/>
                </a:avLst>
              </a:prstGeom>
              <a:solidFill>
                <a:srgbClr val="FFFFFF"/>
              </a:solidFill>
              <a:ln w="508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Content Placeholder 7">
                <a:extLst>
                  <a:ext uri="{FF2B5EF4-FFF2-40B4-BE49-F238E27FC236}">
                    <a16:creationId xmlns:a16="http://schemas.microsoft.com/office/drawing/2014/main" id="{4C95E3FE-9687-EF4E-8470-C15E027C4FD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6016" y="1268760"/>
                <a:ext cx="2209800" cy="572616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None/>
                  <a:defRPr sz="4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Font typeface="Arial" pitchFamily="-112" charset="0"/>
                  <a:buChar char="–"/>
                  <a:defRPr sz="36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3pPr>
                <a:lvl4pPr marL="1600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4pPr>
                <a:lvl5pPr marL="20574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9pPr>
              </a:lstStyle>
              <a:p>
                <a:pPr marL="0" indent="0" algn="ctr"/>
                <a:r>
                  <a:rPr lang="en-US" sz="2800" kern="0" dirty="0">
                    <a:solidFill>
                      <a:sysClr val="windowText" lastClr="000000"/>
                    </a:solidFill>
                  </a:rPr>
                  <a:t>Non-verifiable</a:t>
                </a:r>
              </a:p>
            </p:txBody>
          </p: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5A4E8D3-F336-984E-AA84-04BC3E95DB13}"/>
              </a:ext>
            </a:extLst>
          </p:cNvPr>
          <p:cNvGrpSpPr/>
          <p:nvPr/>
        </p:nvGrpSpPr>
        <p:grpSpPr>
          <a:xfrm>
            <a:off x="2234516" y="3415684"/>
            <a:ext cx="7524836" cy="600414"/>
            <a:chOff x="539552" y="1916832"/>
            <a:chExt cx="7524836" cy="600414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95C03ADA-530B-E144-8E94-36319886D7C9}"/>
                </a:ext>
              </a:extLst>
            </p:cNvPr>
            <p:cNvSpPr/>
            <p:nvPr/>
          </p:nvSpPr>
          <p:spPr>
            <a:xfrm>
              <a:off x="539552" y="1916832"/>
              <a:ext cx="2744964" cy="547216"/>
            </a:xfrm>
            <a:prstGeom prst="roundRect">
              <a:avLst>
                <a:gd name="adj" fmla="val 8255"/>
              </a:avLst>
            </a:prstGeom>
            <a:solidFill>
              <a:srgbClr val="FFFFFF"/>
            </a:solidFill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Cost-equivalent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A0D4216C-5389-434D-8206-BFC9B246AF66}"/>
                </a:ext>
              </a:extLst>
            </p:cNvPr>
            <p:cNvSpPr/>
            <p:nvPr/>
          </p:nvSpPr>
          <p:spPr>
            <a:xfrm>
              <a:off x="3957700" y="1932779"/>
              <a:ext cx="648072" cy="547216"/>
            </a:xfrm>
            <a:prstGeom prst="rightArrow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F567701-4AC0-B947-9CB7-9CB910FE79CB}"/>
                </a:ext>
              </a:extLst>
            </p:cNvPr>
            <p:cNvGrpSpPr/>
            <p:nvPr/>
          </p:nvGrpSpPr>
          <p:grpSpPr>
            <a:xfrm>
              <a:off x="5253844" y="1944630"/>
              <a:ext cx="2810544" cy="572616"/>
              <a:chOff x="685800" y="1268760"/>
              <a:chExt cx="2230016" cy="572616"/>
            </a:xfrm>
          </p:grpSpPr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C416662-F6EC-304D-9D19-1A1605E1699E}"/>
                  </a:ext>
                </a:extLst>
              </p:cNvPr>
              <p:cNvSpPr/>
              <p:nvPr/>
            </p:nvSpPr>
            <p:spPr>
              <a:xfrm>
                <a:off x="685800" y="1268760"/>
                <a:ext cx="2209800" cy="547216"/>
              </a:xfrm>
              <a:prstGeom prst="roundRect">
                <a:avLst>
                  <a:gd name="adj" fmla="val 8255"/>
                </a:avLst>
              </a:prstGeom>
              <a:solidFill>
                <a:srgbClr val="FFFFFF"/>
              </a:solidFill>
              <a:ln w="508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Content Placeholder 7">
                <a:extLst>
                  <a:ext uri="{FF2B5EF4-FFF2-40B4-BE49-F238E27FC236}">
                    <a16:creationId xmlns:a16="http://schemas.microsoft.com/office/drawing/2014/main" id="{F3121697-781C-A142-9EA0-D837ADDB6A3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6016" y="1268760"/>
                <a:ext cx="2209800" cy="572616"/>
              </a:xfrm>
              <a:prstGeom prst="rect">
                <a:avLst/>
              </a:prstGeom>
              <a:ln>
                <a:solidFill>
                  <a:schemeClr val="accent2"/>
                </a:solidFill>
              </a:ln>
            </p:spPr>
            <p:txBody>
              <a:bodyPr/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None/>
                  <a:defRPr sz="44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lr>
                    <a:schemeClr val="tx1"/>
                  </a:buClr>
                  <a:buFont typeface="Arial" pitchFamily="-112" charset="0"/>
                  <a:buChar char="–"/>
                  <a:defRPr sz="36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3pPr>
                <a:lvl4pPr marL="1600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4pPr>
                <a:lvl5pPr marL="20574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800">
                    <a:solidFill>
                      <a:schemeClr val="tx1"/>
                    </a:solidFill>
                    <a:latin typeface="+mn-lt"/>
                    <a:ea typeface="ＭＳ Ｐゴシック" pitchFamily="-112" charset="-128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rgbClr val="003399"/>
                    </a:solidFill>
                    <a:latin typeface="+mn-lt"/>
                    <a:ea typeface="ＭＳ Ｐゴシック" pitchFamily="-112" charset="-128"/>
                  </a:defRPr>
                </a:lvl9pPr>
              </a:lstStyle>
              <a:p>
                <a:pPr marL="0" indent="0" algn="ctr"/>
                <a:r>
                  <a:rPr lang="en-US" sz="2800" kern="0" dirty="0">
                    <a:solidFill>
                      <a:sysClr val="windowText" lastClr="000000"/>
                    </a:solidFill>
                  </a:rPr>
                  <a:t>Verifiable</a:t>
                </a:r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18B2F0A-C51E-1C47-8024-EE90329757F2}"/>
              </a:ext>
            </a:extLst>
          </p:cNvPr>
          <p:cNvGrpSpPr/>
          <p:nvPr/>
        </p:nvGrpSpPr>
        <p:grpSpPr>
          <a:xfrm>
            <a:off x="2209037" y="2046309"/>
            <a:ext cx="7499357" cy="575014"/>
            <a:chOff x="539552" y="1916832"/>
            <a:chExt cx="7499357" cy="575014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F6591F98-8AD1-884D-9C46-D93ABC946A4E}"/>
                </a:ext>
              </a:extLst>
            </p:cNvPr>
            <p:cNvSpPr/>
            <p:nvPr/>
          </p:nvSpPr>
          <p:spPr>
            <a:xfrm>
              <a:off x="539552" y="1916832"/>
              <a:ext cx="2744964" cy="547216"/>
            </a:xfrm>
            <a:prstGeom prst="roundRect">
              <a:avLst>
                <a:gd name="adj" fmla="val 8255"/>
              </a:avLst>
            </a:prstGeom>
            <a:solidFill>
              <a:srgbClr val="FFFFFF"/>
            </a:solidFill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Unique Correct</a:t>
              </a:r>
            </a:p>
          </p:txBody>
        </p:sp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8E6D9396-A78E-1C4D-8179-AF58084F8CA2}"/>
                </a:ext>
              </a:extLst>
            </p:cNvPr>
            <p:cNvSpPr/>
            <p:nvPr/>
          </p:nvSpPr>
          <p:spPr>
            <a:xfrm>
              <a:off x="3957700" y="1932779"/>
              <a:ext cx="648072" cy="547216"/>
            </a:xfrm>
            <a:prstGeom prst="rightArrow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0D7D8CAD-82DD-1B4F-94C7-9261E1CADA91}"/>
                </a:ext>
              </a:extLst>
            </p:cNvPr>
            <p:cNvSpPr/>
            <p:nvPr/>
          </p:nvSpPr>
          <p:spPr>
            <a:xfrm>
              <a:off x="5253844" y="1944630"/>
              <a:ext cx="2785065" cy="547216"/>
            </a:xfrm>
            <a:prstGeom prst="roundRect">
              <a:avLst>
                <a:gd name="adj" fmla="val 8255"/>
              </a:avLst>
            </a:prstGeom>
            <a:solidFill>
              <a:srgbClr val="FFFFFF"/>
            </a:solidFill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ysClr val="windowText" lastClr="000000"/>
                  </a:solidFill>
                </a:rPr>
                <a:t>Unique verifiable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F24EDE6-83EC-5346-873B-65FE00F2920C}"/>
              </a:ext>
            </a:extLst>
          </p:cNvPr>
          <p:cNvSpPr txBox="1"/>
          <p:nvPr/>
        </p:nvSpPr>
        <p:spPr>
          <a:xfrm>
            <a:off x="6733003" y="2738611"/>
            <a:ext cx="4063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(minimizer=true Solution)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59421C-4724-6145-B46B-5EA77643EB28}"/>
              </a:ext>
            </a:extLst>
          </p:cNvPr>
          <p:cNvSpPr/>
          <p:nvPr/>
        </p:nvSpPr>
        <p:spPr>
          <a:xfrm>
            <a:off x="6733003" y="4100292"/>
            <a:ext cx="46586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(true solution is among minimizers)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87F693-E99F-ED42-94BF-88797C18C5D1}"/>
              </a:ext>
            </a:extLst>
          </p:cNvPr>
          <p:cNvSpPr txBox="1"/>
          <p:nvPr/>
        </p:nvSpPr>
        <p:spPr>
          <a:xfrm>
            <a:off x="6733003" y="5510034"/>
            <a:ext cx="44905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kern="0" dirty="0">
                <a:solidFill>
                  <a:schemeClr val="bg1"/>
                </a:solidFill>
              </a:rPr>
              <a:t>(cannot recover true solution)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29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Canonical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7451D1-3C91-1243-975B-1F9D3B43A508}"/>
              </a:ext>
            </a:extLst>
          </p:cNvPr>
          <p:cNvSpPr/>
          <p:nvPr/>
        </p:nvSpPr>
        <p:spPr>
          <a:xfrm>
            <a:off x="681286" y="1264597"/>
            <a:ext cx="96231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Change variables so that true solution is at the </a:t>
            </a:r>
            <a:r>
              <a:rPr lang="en-US" sz="3200" b="1" dirty="0">
                <a:solidFill>
                  <a:schemeClr val="bg1"/>
                </a:solidFill>
              </a:rPr>
              <a:t>origin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1113059-A3E4-A646-A386-97B0E1DA0196}"/>
                  </a:ext>
                </a:extLst>
              </p:cNvPr>
              <p:cNvSpPr txBox="1"/>
              <p:nvPr/>
            </p:nvSpPr>
            <p:spPr>
              <a:xfrm rot="16200000">
                <a:off x="2419779" y="4022792"/>
                <a:ext cx="352410" cy="19330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  <m:e/>
                            <m:e/>
                          </m:eqArr>
                        </m:e>
                      </m:d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1113059-A3E4-A646-A386-97B0E1DA01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2419779" y="4022792"/>
                <a:ext cx="352410" cy="19330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4C6E3B1-5785-1147-A57F-7FF064E1DC44}"/>
                  </a:ext>
                </a:extLst>
              </p:cNvPr>
              <p:cNvSpPr txBox="1"/>
              <p:nvPr/>
            </p:nvSpPr>
            <p:spPr>
              <a:xfrm rot="16200000">
                <a:off x="4977556" y="3940026"/>
                <a:ext cx="372755" cy="19330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  <m:e/>
                            <m:e/>
                          </m:eqArr>
                        </m:e>
                      </m:d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4C6E3B1-5785-1147-A57F-7FF064E1DC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4977556" y="3940026"/>
                <a:ext cx="372755" cy="19330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Down Arrow 15">
            <a:extLst>
              <a:ext uri="{FF2B5EF4-FFF2-40B4-BE49-F238E27FC236}">
                <a16:creationId xmlns:a16="http://schemas.microsoft.com/office/drawing/2014/main" id="{D7B3A84F-E7CA-3E41-859A-434083503881}"/>
              </a:ext>
            </a:extLst>
          </p:cNvPr>
          <p:cNvSpPr/>
          <p:nvPr/>
        </p:nvSpPr>
        <p:spPr>
          <a:xfrm>
            <a:off x="3714365" y="3580312"/>
            <a:ext cx="449131" cy="5937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9D520D-7CF9-4F41-90A3-FF80A5653B3C}"/>
              </a:ext>
            </a:extLst>
          </p:cNvPr>
          <p:cNvSpPr txBox="1"/>
          <p:nvPr/>
        </p:nvSpPr>
        <p:spPr>
          <a:xfrm>
            <a:off x="6767177" y="3281430"/>
            <a:ext cx="3091797" cy="758593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CA5FE6DE-CEF0-9C4B-8353-BC8A67C04B9D}"/>
              </a:ext>
            </a:extLst>
          </p:cNvPr>
          <p:cNvSpPr/>
          <p:nvPr/>
        </p:nvSpPr>
        <p:spPr>
          <a:xfrm>
            <a:off x="3714365" y="5133080"/>
            <a:ext cx="463374" cy="5938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0BE5A8-11C0-ED41-B7C3-B605071262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2126" y="3013027"/>
            <a:ext cx="3835400" cy="533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7EB03B-184C-6644-A8D4-3D1BF86C71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0310" y="3449395"/>
            <a:ext cx="2540000" cy="50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EB4899-1D0C-7D47-B3E3-7336DD2802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9469" y="4286360"/>
            <a:ext cx="5663362" cy="58299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6C0BC8C-0870-CE4E-A163-1483161DFC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65081" y="5290342"/>
            <a:ext cx="393700" cy="355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8BB38E9-3492-894A-AB97-9C130DD3091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93069" y="5218770"/>
            <a:ext cx="368300" cy="2794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E47D724-0F8D-D049-A129-0CBE104B3B5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74932" y="6011698"/>
            <a:ext cx="2463800" cy="3556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041C758-3493-6248-8009-8A7D2BF2075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27332" y="2043320"/>
            <a:ext cx="5970833" cy="51770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F779F46-2CD1-3042-ADEA-58BFCE6177FF}"/>
              </a:ext>
            </a:extLst>
          </p:cNvPr>
          <p:cNvSpPr txBox="1"/>
          <p:nvPr/>
        </p:nvSpPr>
        <p:spPr>
          <a:xfrm>
            <a:off x="5808943" y="5606930"/>
            <a:ext cx="6229902" cy="987762"/>
          </a:xfrm>
          <a:prstGeom prst="rect">
            <a:avLst/>
          </a:prstGeom>
          <a:solidFill>
            <a:srgbClr val="FFFFFF"/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5779EBC-B747-D24A-AAC8-321D1288BCD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992574" y="5873023"/>
            <a:ext cx="5923201" cy="509645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D872C1C6-5CD1-9A4D-A7D1-EA8AF044A75C}"/>
              </a:ext>
            </a:extLst>
          </p:cNvPr>
          <p:cNvSpPr/>
          <p:nvPr/>
        </p:nvSpPr>
        <p:spPr>
          <a:xfrm>
            <a:off x="6130449" y="2043320"/>
            <a:ext cx="636728" cy="517702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F620D5-429A-E14F-9F02-E2D7C8658B76}"/>
              </a:ext>
            </a:extLst>
          </p:cNvPr>
          <p:cNvSpPr/>
          <p:nvPr/>
        </p:nvSpPr>
        <p:spPr>
          <a:xfrm>
            <a:off x="5666496" y="3644749"/>
            <a:ext cx="8162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CSAIL </a:t>
            </a:r>
          </a:p>
        </p:txBody>
      </p:sp>
    </p:spTree>
    <p:extLst>
      <p:ext uri="{BB962C8B-B14F-4D97-AF65-F5344CB8AC3E}">
        <p14:creationId xmlns:p14="http://schemas.microsoft.com/office/powerpoint/2010/main" val="90162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 animBg="1"/>
      <p:bldP spid="17" grpId="0" animBg="1"/>
      <p:bldP spid="15" grpId="0" animBg="1"/>
      <p:bldP spid="28" grpId="0" animBg="1"/>
      <p:bldP spid="3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Type of solution 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C13C196-13CD-5243-BA70-45D34D31BC3C}"/>
              </a:ext>
            </a:extLst>
          </p:cNvPr>
          <p:cNvGrpSpPr/>
          <p:nvPr/>
        </p:nvGrpSpPr>
        <p:grpSpPr>
          <a:xfrm>
            <a:off x="2432715" y="4815151"/>
            <a:ext cx="2810544" cy="572616"/>
            <a:chOff x="685800" y="1268760"/>
            <a:chExt cx="2230016" cy="572616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F9E7CD8D-4CA8-BA4F-99CE-74D156782039}"/>
                </a:ext>
              </a:extLst>
            </p:cNvPr>
            <p:cNvSpPr/>
            <p:nvPr/>
          </p:nvSpPr>
          <p:spPr>
            <a:xfrm>
              <a:off x="685800" y="1268760"/>
              <a:ext cx="2209800" cy="547216"/>
            </a:xfrm>
            <a:prstGeom prst="roundRect">
              <a:avLst>
                <a:gd name="adj" fmla="val 8255"/>
              </a:avLst>
            </a:prstGeom>
            <a:solidFill>
              <a:srgbClr val="FFFFFF"/>
            </a:solidFill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Content Placeholder 7">
              <a:extLst>
                <a:ext uri="{FF2B5EF4-FFF2-40B4-BE49-F238E27FC236}">
                  <a16:creationId xmlns:a16="http://schemas.microsoft.com/office/drawing/2014/main" id="{4C95E3FE-9687-EF4E-8470-C15E027C4FDB}"/>
                </a:ext>
              </a:extLst>
            </p:cNvPr>
            <p:cNvSpPr txBox="1">
              <a:spLocks/>
            </p:cNvSpPr>
            <p:nvPr/>
          </p:nvSpPr>
          <p:spPr>
            <a:xfrm>
              <a:off x="706016" y="1268760"/>
              <a:ext cx="2209800" cy="572616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None/>
                <a:defRPr sz="4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Arial" pitchFamily="-112" charset="0"/>
                <a:buChar char="–"/>
                <a:defRPr sz="3600">
                  <a:solidFill>
                    <a:schemeClr val="tx1"/>
                  </a:solidFill>
                  <a:latin typeface="+mn-lt"/>
                  <a:ea typeface="ＭＳ Ｐゴシック" pitchFamily="-112" charset="-128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ＭＳ Ｐゴシック" pitchFamily="-112" charset="-128"/>
                </a:defRPr>
              </a:lvl3pPr>
              <a:lvl4pPr marL="1600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ＭＳ Ｐゴシック" pitchFamily="-112" charset="-128"/>
                </a:defRPr>
              </a:lvl4pPr>
              <a:lvl5pPr marL="20574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800">
                  <a:solidFill>
                    <a:schemeClr val="tx1"/>
                  </a:solidFill>
                  <a:latin typeface="+mn-lt"/>
                  <a:ea typeface="ＭＳ Ｐゴシック" pitchFamily="-112" charset="-128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rgbClr val="003399"/>
                  </a:solidFill>
                  <a:latin typeface="+mn-lt"/>
                  <a:ea typeface="ＭＳ Ｐゴシック" pitchFamily="-112" charset="-128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rgbClr val="003399"/>
                  </a:solidFill>
                  <a:latin typeface="+mn-lt"/>
                  <a:ea typeface="ＭＳ Ｐゴシック" pitchFamily="-112" charset="-128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rgbClr val="003399"/>
                  </a:solidFill>
                  <a:latin typeface="+mn-lt"/>
                  <a:ea typeface="ＭＳ Ｐゴシック" pitchFamily="-112" charset="-128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rgbClr val="003399"/>
                  </a:solidFill>
                  <a:latin typeface="+mn-lt"/>
                  <a:ea typeface="ＭＳ Ｐゴシック" pitchFamily="-112" charset="-128"/>
                </a:defRPr>
              </a:lvl9pPr>
            </a:lstStyle>
            <a:p>
              <a:pPr marL="0" indent="0" algn="ctr"/>
              <a:r>
                <a:rPr lang="en-US" sz="2800" kern="0" dirty="0">
                  <a:solidFill>
                    <a:sysClr val="windowText" lastClr="000000"/>
                  </a:solidFill>
                </a:rPr>
                <a:t>Non-verifiable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567701-4AC0-B947-9CB7-9CB910FE79CB}"/>
              </a:ext>
            </a:extLst>
          </p:cNvPr>
          <p:cNvGrpSpPr/>
          <p:nvPr/>
        </p:nvGrpSpPr>
        <p:grpSpPr>
          <a:xfrm>
            <a:off x="2445455" y="3354087"/>
            <a:ext cx="2810544" cy="572616"/>
            <a:chOff x="685800" y="1268760"/>
            <a:chExt cx="2230016" cy="572616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CC416662-F6EC-304D-9D19-1A1605E1699E}"/>
                </a:ext>
              </a:extLst>
            </p:cNvPr>
            <p:cNvSpPr/>
            <p:nvPr/>
          </p:nvSpPr>
          <p:spPr>
            <a:xfrm>
              <a:off x="685800" y="1268760"/>
              <a:ext cx="2209800" cy="547216"/>
            </a:xfrm>
            <a:prstGeom prst="roundRect">
              <a:avLst>
                <a:gd name="adj" fmla="val 8255"/>
              </a:avLst>
            </a:prstGeom>
            <a:solidFill>
              <a:srgbClr val="FFFFFF"/>
            </a:solidFill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Content Placeholder 7">
              <a:extLst>
                <a:ext uri="{FF2B5EF4-FFF2-40B4-BE49-F238E27FC236}">
                  <a16:creationId xmlns:a16="http://schemas.microsoft.com/office/drawing/2014/main" id="{F3121697-781C-A142-9EA0-D837ADDB6A39}"/>
                </a:ext>
              </a:extLst>
            </p:cNvPr>
            <p:cNvSpPr txBox="1">
              <a:spLocks/>
            </p:cNvSpPr>
            <p:nvPr/>
          </p:nvSpPr>
          <p:spPr>
            <a:xfrm>
              <a:off x="706016" y="1268760"/>
              <a:ext cx="2209800" cy="572616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  <p:txBody>
            <a:bodyPr/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None/>
                <a:defRPr sz="4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Arial" pitchFamily="-112" charset="0"/>
                <a:buChar char="–"/>
                <a:defRPr sz="3600">
                  <a:solidFill>
                    <a:schemeClr val="tx1"/>
                  </a:solidFill>
                  <a:latin typeface="+mn-lt"/>
                  <a:ea typeface="ＭＳ Ｐゴシック" pitchFamily="-112" charset="-128"/>
                </a:defRPr>
              </a:lvl2pPr>
              <a:lvl3pPr marL="1143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ＭＳ Ｐゴシック" pitchFamily="-112" charset="-128"/>
                </a:defRPr>
              </a:lvl3pPr>
              <a:lvl4pPr marL="1600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ＭＳ Ｐゴシック" pitchFamily="-112" charset="-128"/>
                </a:defRPr>
              </a:lvl4pPr>
              <a:lvl5pPr marL="20574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800">
                  <a:solidFill>
                    <a:schemeClr val="tx1"/>
                  </a:solidFill>
                  <a:latin typeface="+mn-lt"/>
                  <a:ea typeface="ＭＳ Ｐゴシック" pitchFamily="-112" charset="-128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rgbClr val="003399"/>
                  </a:solidFill>
                  <a:latin typeface="+mn-lt"/>
                  <a:ea typeface="ＭＳ Ｐゴシック" pitchFamily="-112" charset="-128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rgbClr val="003399"/>
                  </a:solidFill>
                  <a:latin typeface="+mn-lt"/>
                  <a:ea typeface="ＭＳ Ｐゴシック" pitchFamily="-112" charset="-128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rgbClr val="003399"/>
                  </a:solidFill>
                  <a:latin typeface="+mn-lt"/>
                  <a:ea typeface="ＭＳ Ｐゴシック" pitchFamily="-112" charset="-128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rgbClr val="003399"/>
                  </a:solidFill>
                  <a:latin typeface="+mn-lt"/>
                  <a:ea typeface="ＭＳ Ｐゴシック" pitchFamily="-112" charset="-128"/>
                </a:defRPr>
              </a:lvl9pPr>
            </a:lstStyle>
            <a:p>
              <a:pPr marL="0" indent="0" algn="ctr"/>
              <a:r>
                <a:rPr lang="en-US" sz="2800" kern="0" dirty="0">
                  <a:solidFill>
                    <a:sysClr val="windowText" lastClr="000000"/>
                  </a:solidFill>
                </a:rPr>
                <a:t>Verifiable</a:t>
              </a:r>
            </a:p>
          </p:txBody>
        </p:sp>
      </p:grpSp>
      <p:sp>
        <p:nvSpPr>
          <p:cNvPr id="23" name="Right Arrow 22">
            <a:extLst>
              <a:ext uri="{FF2B5EF4-FFF2-40B4-BE49-F238E27FC236}">
                <a16:creationId xmlns:a16="http://schemas.microsoft.com/office/drawing/2014/main" id="{8E6D9396-A78E-1C4D-8179-AF58084F8CA2}"/>
              </a:ext>
            </a:extLst>
          </p:cNvPr>
          <p:cNvSpPr/>
          <p:nvPr/>
        </p:nvSpPr>
        <p:spPr>
          <a:xfrm>
            <a:off x="5627185" y="2062256"/>
            <a:ext cx="648072" cy="547216"/>
          </a:xfrm>
          <a:prstGeom prst="rightArrow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4EDE6-83EC-5346-873B-65FE00F2920C}"/>
              </a:ext>
            </a:extLst>
          </p:cNvPr>
          <p:cNvSpPr txBox="1"/>
          <p:nvPr/>
        </p:nvSpPr>
        <p:spPr>
          <a:xfrm>
            <a:off x="6575840" y="2062256"/>
            <a:ext cx="4063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Origin is the minimizer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59421C-4724-6145-B46B-5EA77643EB28}"/>
              </a:ext>
            </a:extLst>
          </p:cNvPr>
          <p:cNvSpPr/>
          <p:nvPr/>
        </p:nvSpPr>
        <p:spPr>
          <a:xfrm>
            <a:off x="6485138" y="3403483"/>
            <a:ext cx="42450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Origin is among minimizers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87F693-E99F-ED42-94BF-88797C18C5D1}"/>
              </a:ext>
            </a:extLst>
          </p:cNvPr>
          <p:cNvSpPr txBox="1"/>
          <p:nvPr/>
        </p:nvSpPr>
        <p:spPr>
          <a:xfrm>
            <a:off x="6575840" y="4815151"/>
            <a:ext cx="50739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0" dirty="0">
                <a:solidFill>
                  <a:schemeClr val="bg1"/>
                </a:solidFill>
              </a:rPr>
              <a:t>Origin is not one of the solutions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9FC739FB-829E-EB4C-A372-755D233A2289}"/>
              </a:ext>
            </a:extLst>
          </p:cNvPr>
          <p:cNvSpPr/>
          <p:nvPr/>
        </p:nvSpPr>
        <p:spPr>
          <a:xfrm>
            <a:off x="2445455" y="2070425"/>
            <a:ext cx="2785065" cy="547216"/>
          </a:xfrm>
          <a:prstGeom prst="roundRect">
            <a:avLst>
              <a:gd name="adj" fmla="val 8255"/>
            </a:avLst>
          </a:prstGeom>
          <a:solidFill>
            <a:srgbClr val="FFFFFF"/>
          </a:solidFill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Unique verifiable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C2813E33-4A47-794E-B685-D45ED77EB794}"/>
              </a:ext>
            </a:extLst>
          </p:cNvPr>
          <p:cNvSpPr/>
          <p:nvPr/>
        </p:nvSpPr>
        <p:spPr>
          <a:xfrm>
            <a:off x="5627185" y="3379487"/>
            <a:ext cx="648072" cy="547216"/>
          </a:xfrm>
          <a:prstGeom prst="rightArrow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5A69A119-2B6F-A944-AFF1-C8CE3CFCD860}"/>
              </a:ext>
            </a:extLst>
          </p:cNvPr>
          <p:cNvSpPr/>
          <p:nvPr/>
        </p:nvSpPr>
        <p:spPr>
          <a:xfrm>
            <a:off x="5664095" y="4815151"/>
            <a:ext cx="648072" cy="547216"/>
          </a:xfrm>
          <a:prstGeom prst="rightArrow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764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0" grpId="0"/>
      <p:bldP spid="28" grpId="0" animBg="1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Reduction to One-Dimensional Problems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526CEE-D48B-D04E-AFD8-45E89E6D23B7}"/>
                  </a:ext>
                </a:extLst>
              </p:cNvPr>
              <p:cNvSpPr txBox="1"/>
              <p:nvPr/>
            </p:nvSpPr>
            <p:spPr>
              <a:xfrm>
                <a:off x="912416" y="1237313"/>
                <a:ext cx="10074583" cy="5016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dirty="0">
                    <a:solidFill>
                      <a:schemeClr val="bg1"/>
                    </a:solidFill>
                  </a:rPr>
                  <a:t>Decompose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𝑛𝑜𝑟𝑚</m:t>
                    </m:r>
                  </m:oMath>
                </a14:m>
                <a:r>
                  <a:rPr lang="en-US" sz="3200" dirty="0">
                    <a:solidFill>
                      <a:schemeClr val="bg1"/>
                    </a:solidFill>
                  </a:rPr>
                  <a:t> into sums of absolute values across dimensions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32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32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3200" dirty="0">
                  <a:solidFill>
                    <a:schemeClr val="bg1"/>
                  </a:solidFill>
                </a:endParaRPr>
              </a:p>
              <a:p>
                <a:endParaRPr lang="en-US" sz="32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32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32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3200" dirty="0">
                    <a:solidFill>
                      <a:schemeClr val="bg1"/>
                    </a:solidFill>
                  </a:rPr>
                  <a:t>combine solutions from multiple dimensions to build a d-dimensional solution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526CEE-D48B-D04E-AFD8-45E89E6D23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416" y="1237313"/>
                <a:ext cx="10074583" cy="5016758"/>
              </a:xfrm>
              <a:prstGeom prst="rect">
                <a:avLst/>
              </a:prstGeom>
              <a:blipFill>
                <a:blip r:embed="rId4"/>
                <a:stretch>
                  <a:fillRect l="-1513" t="-1263"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A0898D69-A10E-7442-8206-515D562D6880}"/>
              </a:ext>
            </a:extLst>
          </p:cNvPr>
          <p:cNvSpPr txBox="1"/>
          <p:nvPr/>
        </p:nvSpPr>
        <p:spPr>
          <a:xfrm>
            <a:off x="1332088" y="3731802"/>
            <a:ext cx="2723445" cy="5232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 each direction: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18F88A-1E2F-D345-92B7-7B57DE26F9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1" y="4432931"/>
            <a:ext cx="8122615" cy="6457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160F15-D5EB-4D48-8FAA-915C8603C4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2088" y="2679139"/>
            <a:ext cx="10313326" cy="69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12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r>
              <a:rPr lang="en-US" dirty="0"/>
              <a:t>transform into Linear Program (LP)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82EEAB-1833-4242-9448-CC1641095D58}"/>
              </a:ext>
            </a:extLst>
          </p:cNvPr>
          <p:cNvSpPr txBox="1"/>
          <p:nvPr/>
        </p:nvSpPr>
        <p:spPr>
          <a:xfrm>
            <a:off x="649198" y="1562100"/>
            <a:ext cx="12088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Unconstrainted nonlinear optimization to constrained linear optimization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8604CF-1C03-C24D-83D6-3298B86F3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6772" y="2441058"/>
            <a:ext cx="6209357" cy="34782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FBFE95-8BFB-3548-ADE7-1180BBEC78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385" y="2528773"/>
            <a:ext cx="40386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823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Dual simplex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CFA841-8599-B847-A2DF-4641CA70C4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4799" y="2235291"/>
            <a:ext cx="7766601" cy="3259082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3340F4-F2D7-484E-BE40-CE5281E747C4}"/>
              </a:ext>
            </a:extLst>
          </p:cNvPr>
          <p:cNvSpPr/>
          <p:nvPr/>
        </p:nvSpPr>
        <p:spPr>
          <a:xfrm>
            <a:off x="7696200" y="2235291"/>
            <a:ext cx="1854200" cy="762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43C8D5-8809-5A4F-B255-9D67076CFFF9}"/>
              </a:ext>
            </a:extLst>
          </p:cNvPr>
          <p:cNvSpPr txBox="1"/>
          <p:nvPr/>
        </p:nvSpPr>
        <p:spPr>
          <a:xfrm>
            <a:off x="8757399" y="1380969"/>
            <a:ext cx="2348001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slack variables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F64C71B-D7F8-5845-B079-80B1E4DB1647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9278859" y="1914697"/>
            <a:ext cx="271541" cy="4321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8533CEE0-0B97-7946-85B0-1416812F872B}"/>
              </a:ext>
            </a:extLst>
          </p:cNvPr>
          <p:cNvSpPr/>
          <p:nvPr/>
        </p:nvSpPr>
        <p:spPr>
          <a:xfrm>
            <a:off x="3733800" y="2130790"/>
            <a:ext cx="1600200" cy="3557238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32C229-0FFB-1F4A-AE35-BBA902B6B199}"/>
              </a:ext>
            </a:extLst>
          </p:cNvPr>
          <p:cNvSpPr txBox="1"/>
          <p:nvPr/>
        </p:nvSpPr>
        <p:spPr>
          <a:xfrm>
            <a:off x="5080000" y="5814023"/>
            <a:ext cx="1399702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outliers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F3D0DB0-5A09-B74F-9878-9433CEF0F308}"/>
              </a:ext>
            </a:extLst>
          </p:cNvPr>
          <p:cNvCxnSpPr>
            <a:cxnSpLocks/>
          </p:cNvCxnSpPr>
          <p:nvPr/>
        </p:nvCxnSpPr>
        <p:spPr>
          <a:xfrm flipH="1" flipV="1">
            <a:off x="4594700" y="5620368"/>
            <a:ext cx="485300" cy="205107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C8F40B2-C118-DA47-A898-2773E7F3D9A8}"/>
              </a:ext>
            </a:extLst>
          </p:cNvPr>
          <p:cNvSpPr/>
          <p:nvPr/>
        </p:nvSpPr>
        <p:spPr>
          <a:xfrm>
            <a:off x="5220119" y="2235291"/>
            <a:ext cx="1655960" cy="762000"/>
          </a:xfrm>
          <a:prstGeom prst="ellipse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B84CD2-8CC4-4D4B-BE70-5355C3C13A41}"/>
              </a:ext>
            </a:extLst>
          </p:cNvPr>
          <p:cNvSpPr txBox="1"/>
          <p:nvPr/>
        </p:nvSpPr>
        <p:spPr>
          <a:xfrm>
            <a:off x="4320210" y="1218061"/>
            <a:ext cx="3642689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non-negative variables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244BD6D-57F5-1541-AB38-C3130F8805A4}"/>
              </a:ext>
            </a:extLst>
          </p:cNvPr>
          <p:cNvCxnSpPr>
            <a:cxnSpLocks/>
            <a:stCxn id="19" idx="2"/>
            <a:endCxn id="5" idx="0"/>
          </p:cNvCxnSpPr>
          <p:nvPr/>
        </p:nvCxnSpPr>
        <p:spPr>
          <a:xfrm flipH="1">
            <a:off x="6048100" y="1741281"/>
            <a:ext cx="93455" cy="49401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60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  <p:bldP spid="13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/>
          <a:lstStyle/>
          <a:p>
            <a:pPr algn="ctr"/>
            <a:r>
              <a:rPr lang="en-US" dirty="0"/>
              <a:t>Motivation</a:t>
            </a: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0544DF0C-C4F5-0742-BDD4-FBFA719902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088" y="1900824"/>
            <a:ext cx="5066328" cy="32530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F802A4-BE32-E74F-A213-A5077FE13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735" y="1308559"/>
            <a:ext cx="5120237" cy="443753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1B2B5AA-53BB-5845-BD55-DE45E9AAC7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140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Convex analysis: Finding minimizers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891821-C88E-AE49-BA53-7A546D29FE4D}"/>
              </a:ext>
            </a:extLst>
          </p:cNvPr>
          <p:cNvSpPr/>
          <p:nvPr/>
        </p:nvSpPr>
        <p:spPr>
          <a:xfrm>
            <a:off x="1019870" y="1333296"/>
            <a:ext cx="6060209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Use dual simplex method: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Slide along edges of epigraph When at minimum, find edges in which cost remain constants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Explore all min vertices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Check if origin is in convex hull or unique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DFA268-1DB8-1C40-AC77-A188C87B31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6300" y="2738718"/>
            <a:ext cx="3995882" cy="51711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DC116F-53E9-0C41-97EE-59819C2E2C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6300" y="-100853"/>
            <a:ext cx="3995882" cy="517114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3404328-7348-2749-8E9F-20C7162E661E}"/>
              </a:ext>
            </a:extLst>
          </p:cNvPr>
          <p:cNvCxnSpPr/>
          <p:nvPr/>
        </p:nvCxnSpPr>
        <p:spPr>
          <a:xfrm flipH="1">
            <a:off x="7461483" y="4940300"/>
            <a:ext cx="34544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7ADDD9E-8CF6-5441-BC53-1EC8DE847C2D}"/>
              </a:ext>
            </a:extLst>
          </p:cNvPr>
          <p:cNvCxnSpPr>
            <a:cxnSpLocks/>
          </p:cNvCxnSpPr>
          <p:nvPr/>
        </p:nvCxnSpPr>
        <p:spPr>
          <a:xfrm flipH="1">
            <a:off x="7690083" y="4102286"/>
            <a:ext cx="3098800" cy="244120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CD15A80-A9E7-6345-8D1A-4747359B5280}"/>
              </a:ext>
            </a:extLst>
          </p:cNvPr>
          <p:cNvCxnSpPr>
            <a:cxnSpLocks/>
          </p:cNvCxnSpPr>
          <p:nvPr/>
        </p:nvCxnSpPr>
        <p:spPr>
          <a:xfrm flipV="1">
            <a:off x="8998183" y="4008297"/>
            <a:ext cx="0" cy="26291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10926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Characterizing solution 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42EE7A-F843-F144-A87A-A47FD7185F85}"/>
              </a:ext>
            </a:extLst>
          </p:cNvPr>
          <p:cNvSpPr txBox="1"/>
          <p:nvPr/>
        </p:nvSpPr>
        <p:spPr>
          <a:xfrm>
            <a:off x="894731" y="2070466"/>
            <a:ext cx="111843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Multiple optimal solutions conditions: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1) There exists a non-basic variable with zero reduced cost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2) There exists a degenerate basic solution, i.e. some basic variables are equal to zero. </a:t>
            </a:r>
          </a:p>
        </p:txBody>
      </p:sp>
    </p:spTree>
    <p:extLst>
      <p:ext uri="{BB962C8B-B14F-4D97-AF65-F5344CB8AC3E}">
        <p14:creationId xmlns:p14="http://schemas.microsoft.com/office/powerpoint/2010/main" val="1652985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Characterizing solution 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5D3745F-55DF-7E48-A30E-8AF8CAEEDDB8}"/>
              </a:ext>
            </a:extLst>
          </p:cNvPr>
          <p:cNvSpPr txBox="1"/>
          <p:nvPr/>
        </p:nvSpPr>
        <p:spPr>
          <a:xfrm>
            <a:off x="1212819" y="1659170"/>
            <a:ext cx="80769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Find corners of the convex solution set: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C54102-1442-BE40-9E45-A14BF652177B}"/>
                  </a:ext>
                </a:extLst>
              </p:cNvPr>
              <p:cNvSpPr txBox="1"/>
              <p:nvPr/>
            </p:nvSpPr>
            <p:spPr>
              <a:xfrm>
                <a:off x="1212819" y="2651055"/>
                <a:ext cx="9294304" cy="32162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</a:rPr>
                  <a:t>                                                Depth first search</a:t>
                </a:r>
              </a:p>
              <a:p>
                <a:endParaRPr lang="en-US" sz="28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800" dirty="0">
                    <a:solidFill>
                      <a:schemeClr val="bg1"/>
                    </a:solidFill>
                  </a:rPr>
                  <a:t>Initialize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with the solution from the tableau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US" sz="11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800" dirty="0">
                    <a:solidFill>
                      <a:schemeClr val="bg1"/>
                    </a:solidFill>
                  </a:rPr>
                  <a:t>Pivot positive element with zero reduced cost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US" sz="10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800" dirty="0">
                    <a:solidFill>
                      <a:schemeClr val="bg1"/>
                    </a:solidFill>
                  </a:rPr>
                  <a:t>Add the solution to the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endParaRPr lang="en-US" sz="2800" b="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sz="10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sz="2800" dirty="0">
                    <a:solidFill>
                      <a:schemeClr val="bg1"/>
                    </a:solidFill>
                  </a:rPr>
                  <a:t>Continue until the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is empty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1C54102-1442-BE40-9E45-A14BF65217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2819" y="2651055"/>
                <a:ext cx="9294304" cy="3216265"/>
              </a:xfrm>
              <a:prstGeom prst="rect">
                <a:avLst/>
              </a:prstGeom>
              <a:blipFill>
                <a:blip r:embed="rId4"/>
                <a:stretch>
                  <a:fillRect l="-1228" t="-1969" b="-23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600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Convex analysis: Theory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579BE6-C5AA-8446-A724-FFE823D45CF3}"/>
              </a:ext>
            </a:extLst>
          </p:cNvPr>
          <p:cNvSpPr/>
          <p:nvPr/>
        </p:nvSpPr>
        <p:spPr>
          <a:xfrm>
            <a:off x="1453444" y="1850514"/>
            <a:ext cx="76581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 does not matter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True locations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Absolute magnitude of outliers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What matters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Which edges have outliers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Their signs (in most cases)</a:t>
            </a:r>
          </a:p>
        </p:txBody>
      </p:sp>
    </p:spTree>
    <p:extLst>
      <p:ext uri="{BB962C8B-B14F-4D97-AF65-F5344CB8AC3E}">
        <p14:creationId xmlns:p14="http://schemas.microsoft.com/office/powerpoint/2010/main" val="1928044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Maximal verifiable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9F19F5-054E-4342-B48F-5D4A970A8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6752" y="3949863"/>
            <a:ext cx="3048000" cy="2438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94C4EB-20B0-5646-8A9F-77FF79464C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8144" y="3949863"/>
            <a:ext cx="3048000" cy="2438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16C48C-8927-FD4A-82DA-BD951F74AD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0844" y="1280665"/>
            <a:ext cx="3035300" cy="2438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FD6415-C378-1040-ABA3-DBE49275AE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6752" y="1280665"/>
            <a:ext cx="3031524" cy="2438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84885D-4E65-AB4C-BB20-B6722ED459C0}"/>
              </a:ext>
            </a:extLst>
          </p:cNvPr>
          <p:cNvSpPr txBox="1"/>
          <p:nvPr/>
        </p:nvSpPr>
        <p:spPr>
          <a:xfrm>
            <a:off x="1535424" y="1501766"/>
            <a:ext cx="1562800" cy="46166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Total Cost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598D2C-A24D-4348-AD15-97FA9E22E3F3}"/>
              </a:ext>
            </a:extLst>
          </p:cNvPr>
          <p:cNvSpPr txBox="1"/>
          <p:nvPr/>
        </p:nvSpPr>
        <p:spPr>
          <a:xfrm>
            <a:off x="1221487" y="2479530"/>
            <a:ext cx="2447936" cy="46166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Cost of each edge</a:t>
            </a:r>
          </a:p>
        </p:txBody>
      </p:sp>
      <p:sp>
        <p:nvSpPr>
          <p:cNvPr id="14" name="Equal 13">
            <a:extLst>
              <a:ext uri="{FF2B5EF4-FFF2-40B4-BE49-F238E27FC236}">
                <a16:creationId xmlns:a16="http://schemas.microsoft.com/office/drawing/2014/main" id="{FDFADB06-A585-B14A-B801-9D4A5CAA2C5D}"/>
              </a:ext>
            </a:extLst>
          </p:cNvPr>
          <p:cNvSpPr/>
          <p:nvPr/>
        </p:nvSpPr>
        <p:spPr>
          <a:xfrm>
            <a:off x="1714985" y="1973599"/>
            <a:ext cx="977900" cy="468822"/>
          </a:xfrm>
          <a:prstGeom prst="mathEqual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00B6C4C-CE90-2748-910E-27391890E8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468" y="2469362"/>
            <a:ext cx="442647" cy="4718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83FF97-874A-6F45-B8F5-9B8FBCE021A8}"/>
              </a:ext>
            </a:extLst>
          </p:cNvPr>
          <p:cNvSpPr txBox="1"/>
          <p:nvPr/>
        </p:nvSpPr>
        <p:spPr>
          <a:xfrm>
            <a:off x="749094" y="3968734"/>
            <a:ext cx="34476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Shifting the cost of outliers from one edge to the others</a:t>
            </a:r>
          </a:p>
        </p:txBody>
      </p:sp>
    </p:spTree>
    <p:extLst>
      <p:ext uri="{BB962C8B-B14F-4D97-AF65-F5344CB8AC3E}">
        <p14:creationId xmlns:p14="http://schemas.microsoft.com/office/powerpoint/2010/main" val="787445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Verifiability probability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1409665-8855-B440-BD95-0585705DFB01}"/>
              </a:ext>
            </a:extLst>
          </p:cNvPr>
          <p:cNvSpPr/>
          <p:nvPr/>
        </p:nvSpPr>
        <p:spPr>
          <a:xfrm>
            <a:off x="447366" y="4321834"/>
            <a:ext cx="114243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Priori probability of recovering a localization that is cost-equivalent to the ground-truth</a:t>
            </a:r>
            <a:endParaRPr lang="en-US" sz="2800" dirty="0">
              <a:solidFill>
                <a:schemeClr val="bg1"/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48891B-79B8-7E40-8E5F-00C24C931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522" y="2769077"/>
            <a:ext cx="4658122" cy="10415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D037E3-28C0-FC4A-8B56-6F917045D6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0368" y="2788402"/>
            <a:ext cx="4988571" cy="4289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0599E3-E2AA-7E47-8070-CCD437D8BCAB}"/>
              </a:ext>
            </a:extLst>
          </p:cNvPr>
          <p:cNvSpPr txBox="1"/>
          <p:nvPr/>
        </p:nvSpPr>
        <p:spPr>
          <a:xfrm>
            <a:off x="952502" y="1995705"/>
            <a:ext cx="5414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Edge outlier probabilities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0390D3-FEC8-6943-98B3-94814F587277}"/>
              </a:ext>
            </a:extLst>
          </p:cNvPr>
          <p:cNvSpPr txBox="1"/>
          <p:nvPr/>
        </p:nvSpPr>
        <p:spPr>
          <a:xfrm>
            <a:off x="1839052" y="5549179"/>
            <a:ext cx="9055760" cy="523220"/>
          </a:xfrm>
          <a:prstGeom prst="rect">
            <a:avLst/>
          </a:prstGeom>
          <a:solidFill>
            <a:srgbClr val="FFFFFF"/>
          </a:solidFill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From graph topology, independent of actual measurements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A6E0D3-D72F-9C46-AB44-1F5D0D9C53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6805" y="1949343"/>
            <a:ext cx="465416" cy="51082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5DACDF8-0721-C34A-BD30-DB87D5E648CD}"/>
                  </a:ext>
                </a:extLst>
              </p:cNvPr>
              <p:cNvSpPr txBox="1"/>
              <p:nvPr/>
            </p:nvSpPr>
            <p:spPr>
              <a:xfrm>
                <a:off x="5767644" y="2148830"/>
                <a:ext cx="467372" cy="18372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endChr m:val="}"/>
                          <m:ctrlPr>
                            <a:rPr lang="en-US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/>
                            <m:e/>
                            <m:e/>
                            <m:e/>
                            <m:e/>
                            <m:e/>
                            <m:e/>
                          </m:eqArr>
                        </m:e>
                      </m:d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5DACDF8-0721-C34A-BD30-DB87D5E648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7644" y="2148830"/>
                <a:ext cx="467372" cy="1837234"/>
              </a:xfrm>
              <a:prstGeom prst="rect">
                <a:avLst/>
              </a:prstGeom>
              <a:blipFill>
                <a:blip r:embed="rId7"/>
                <a:stretch>
                  <a:fillRect r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35A99B9B-CA54-5B42-B77C-C2ED313291F4}"/>
              </a:ext>
            </a:extLst>
          </p:cNvPr>
          <p:cNvSpPr txBox="1"/>
          <p:nvPr/>
        </p:nvSpPr>
        <p:spPr>
          <a:xfrm>
            <a:off x="6366932" y="2664927"/>
            <a:ext cx="5396090" cy="73037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302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 animBg="1"/>
      <p:bldP spid="1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Verifiability probability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FEDFAD9-DE5F-DE41-8AD1-1CEE507CC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0756" y="1497567"/>
            <a:ext cx="4796533" cy="373683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4882AE0-4397-754A-8BA7-AD9EB6C7F0CF}"/>
              </a:ext>
            </a:extLst>
          </p:cNvPr>
          <p:cNvSpPr/>
          <p:nvPr/>
        </p:nvSpPr>
        <p:spPr>
          <a:xfrm>
            <a:off x="2985147" y="5420491"/>
            <a:ext cx="65277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kern="0" dirty="0">
                <a:solidFill>
                  <a:schemeClr val="bg1"/>
                </a:solidFill>
              </a:rPr>
              <a:t>A priori probability of getting true solution!</a:t>
            </a:r>
          </a:p>
        </p:txBody>
      </p:sp>
    </p:spTree>
    <p:extLst>
      <p:ext uri="{BB962C8B-B14F-4D97-AF65-F5344CB8AC3E}">
        <p14:creationId xmlns:p14="http://schemas.microsoft.com/office/powerpoint/2010/main" val="25033092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Conclusions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4C365FE-DAF5-D14E-A842-A58A493C4DDD}"/>
                  </a:ext>
                </a:extLst>
              </p:cNvPr>
              <p:cNvSpPr txBox="1"/>
              <p:nvPr/>
            </p:nvSpPr>
            <p:spPr>
              <a:xfrm>
                <a:off x="722488" y="1670756"/>
                <a:ext cx="11130845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chemeClr val="bg1"/>
                    </a:solidFill>
                  </a:rPr>
                  <a:t>Estimation of embedding of nodes given relative measurements by minimizing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𝑛𝑜𝑟𝑚</m:t>
                    </m:r>
                  </m:oMath>
                </a14:m>
                <a:r>
                  <a:rPr lang="en-US" sz="2800" dirty="0">
                    <a:solidFill>
                      <a:schemeClr val="bg1"/>
                    </a:solidFill>
                  </a:rPr>
                  <a:t> cost function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sz="2800" dirty="0">
                  <a:solidFill>
                    <a:schemeClr val="bg1"/>
                  </a:solidFill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solidFill>
                      <a:schemeClr val="bg1"/>
                    </a:solidFill>
                  </a:rPr>
                  <a:t>Provide the notion of </a:t>
                </a:r>
                <a:r>
                  <a:rPr lang="en-US" sz="2800" b="1" dirty="0">
                    <a:solidFill>
                      <a:schemeClr val="bg1"/>
                    </a:solidFill>
                  </a:rPr>
                  <a:t>Verifiability</a:t>
                </a:r>
                <a:endParaRPr lang="en-US" sz="2400" dirty="0">
                  <a:solidFill>
                    <a:schemeClr val="bg1"/>
                  </a:solidFill>
                </a:endParaRPr>
              </a:p>
              <a:p>
                <a:endParaRPr lang="en-US" sz="2800" b="1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4C365FE-DAF5-D14E-A842-A58A493C4D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2488" y="1670756"/>
                <a:ext cx="11130845" cy="2246769"/>
              </a:xfrm>
              <a:prstGeom prst="rect">
                <a:avLst/>
              </a:prstGeom>
              <a:blipFill>
                <a:blip r:embed="rId3"/>
                <a:stretch>
                  <a:fillRect l="-912" t="-34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EE310683-7F2A-D141-A7E3-1DFECA47C105}"/>
              </a:ext>
            </a:extLst>
          </p:cNvPr>
          <p:cNvSpPr txBox="1"/>
          <p:nvPr/>
        </p:nvSpPr>
        <p:spPr>
          <a:xfrm>
            <a:off x="936978" y="3773999"/>
            <a:ext cx="5091289" cy="1815882"/>
          </a:xfrm>
          <a:prstGeom prst="rect">
            <a:avLst/>
          </a:prstGeom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Depends 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Topology of the graph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Which edges have outliers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Sign of outlier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0FBA64-E578-6144-875B-539011370002}"/>
              </a:ext>
            </a:extLst>
          </p:cNvPr>
          <p:cNvSpPr txBox="1"/>
          <p:nvPr/>
        </p:nvSpPr>
        <p:spPr>
          <a:xfrm>
            <a:off x="6524978" y="3773999"/>
            <a:ext cx="5091289" cy="181588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Independent of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True locations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Magnitude of outlier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9884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Conclusions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C365FE-DAF5-D14E-A842-A58A493C4DDD}"/>
              </a:ext>
            </a:extLst>
          </p:cNvPr>
          <p:cNvSpPr txBox="1"/>
          <p:nvPr/>
        </p:nvSpPr>
        <p:spPr>
          <a:xfrm>
            <a:off x="722488" y="1670756"/>
            <a:ext cx="1113084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Characterizing the solution set by finding all corners of convex  solution set via LP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Verifiability probability, characterizes a priori reliability that can be expected from a given measurement graph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Detect the maximal verifiable component of a graph even the graph is non-verifiable</a:t>
            </a:r>
            <a:endParaRPr lang="en-US" sz="28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595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Future 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C365FE-DAF5-D14E-A842-A58A493C4DDD}"/>
              </a:ext>
            </a:extLst>
          </p:cNvPr>
          <p:cNvSpPr txBox="1"/>
          <p:nvPr/>
        </p:nvSpPr>
        <p:spPr>
          <a:xfrm>
            <a:off x="722488" y="1670756"/>
            <a:ext cx="1113084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Study the effect of amplitude-limited noise on our results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Study the relation between the verifiability of the graph and dual variables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Provide the notion of corner verifiability </a:t>
            </a:r>
          </a:p>
        </p:txBody>
      </p:sp>
    </p:spTree>
    <p:extLst>
      <p:ext uri="{BB962C8B-B14F-4D97-AF65-F5344CB8AC3E}">
        <p14:creationId xmlns:p14="http://schemas.microsoft.com/office/powerpoint/2010/main" val="2707661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422C99-A61B-A944-BFA5-8D050203A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0CAB1DB-402F-E94B-8DE6-A1ACEFC6B777}"/>
              </a:ext>
            </a:extLst>
          </p:cNvPr>
          <p:cNvSpPr txBox="1"/>
          <p:nvPr/>
        </p:nvSpPr>
        <p:spPr>
          <a:xfrm>
            <a:off x="1055509" y="3127020"/>
            <a:ext cx="1020806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Related 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Minimizing the least square error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Pre-processing the measurements and remove outliers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Optimizing robust cost function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Least Unsquared Deviation techniques 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6EA8B7-AE73-5F4C-BEA8-62F5F8A2FEF3}"/>
              </a:ext>
            </a:extLst>
          </p:cNvPr>
          <p:cNvSpPr txBox="1"/>
          <p:nvPr/>
        </p:nvSpPr>
        <p:spPr>
          <a:xfrm>
            <a:off x="1055510" y="1229339"/>
            <a:ext cx="82913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Pose graph optimization</a:t>
            </a:r>
          </a:p>
          <a:p>
            <a:endParaRPr lang="en-US" sz="12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Structure from Motion (</a:t>
            </a:r>
            <a:r>
              <a:rPr lang="en-US" sz="2400" dirty="0" err="1">
                <a:solidFill>
                  <a:schemeClr val="bg1"/>
                </a:solidFill>
              </a:rPr>
              <a:t>SfM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Sensor Networks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Simultaneous Localization And Mapping (SLAM)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890AF6-031E-E743-B71E-BEDD4761BC21}"/>
              </a:ext>
            </a:extLst>
          </p:cNvPr>
          <p:cNvSpPr txBox="1"/>
          <p:nvPr/>
        </p:nvSpPr>
        <p:spPr>
          <a:xfrm>
            <a:off x="2426447" y="5460928"/>
            <a:ext cx="7466189" cy="523220"/>
          </a:xfrm>
          <a:prstGeom prst="rect">
            <a:avLst/>
          </a:prstGeom>
          <a:solidFill>
            <a:srgbClr val="FFFFFF"/>
          </a:solidFill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 existing work rigorously quantifies robustness</a:t>
            </a:r>
          </a:p>
        </p:txBody>
      </p:sp>
    </p:spTree>
    <p:extLst>
      <p:ext uri="{BB962C8B-B14F-4D97-AF65-F5344CB8AC3E}">
        <p14:creationId xmlns:p14="http://schemas.microsoft.com/office/powerpoint/2010/main" val="181330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A6EFA00-5F02-6F4E-833B-96F23F36703F}"/>
              </a:ext>
            </a:extLst>
          </p:cNvPr>
          <p:cNvSpPr/>
          <p:nvPr/>
        </p:nvSpPr>
        <p:spPr>
          <a:xfrm>
            <a:off x="3567815" y="2622034"/>
            <a:ext cx="589193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b="1" dirty="0">
                <a:solidFill>
                  <a:srgbClr val="C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112889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78BBBAE5-8608-1D42-9AFB-3D5EE395B079}"/>
              </a:ext>
            </a:extLst>
          </p:cNvPr>
          <p:cNvSpPr/>
          <p:nvPr/>
        </p:nvSpPr>
        <p:spPr>
          <a:xfrm>
            <a:off x="10882488" y="3431827"/>
            <a:ext cx="711200" cy="69991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54876E-2D2B-2046-A9A1-8A253889D1FF}"/>
              </a:ext>
            </a:extLst>
          </p:cNvPr>
          <p:cNvSpPr txBox="1"/>
          <p:nvPr/>
        </p:nvSpPr>
        <p:spPr>
          <a:xfrm>
            <a:off x="10651066" y="4347751"/>
            <a:ext cx="15352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error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132678-13B6-254D-A659-55E89C45A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8640" y="3538744"/>
            <a:ext cx="3462161" cy="486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/>
          <a:lstStyle/>
          <a:p>
            <a:pPr algn="ctr"/>
            <a:r>
              <a:rPr lang="en-US" dirty="0"/>
              <a:t>Graph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DC3CB3-D268-DB44-8490-8CCBD1E7D5B1}"/>
              </a:ext>
            </a:extLst>
          </p:cNvPr>
          <p:cNvSpPr txBox="1"/>
          <p:nvPr/>
        </p:nvSpPr>
        <p:spPr>
          <a:xfrm>
            <a:off x="722489" y="1738488"/>
            <a:ext cx="87601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Model the problem as a graph </a:t>
            </a:r>
          </a:p>
          <a:p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7BB871-CBAE-4048-90B3-6DEBA8ED90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4193" y="1896533"/>
            <a:ext cx="1460206" cy="3190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9D7680-D682-D947-8E1A-3FEB0C2A3C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9774" y="2373587"/>
            <a:ext cx="4174522" cy="384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386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71730C53-C163-6348-B19F-C75D3A71EDC0}"/>
              </a:ext>
            </a:extLst>
          </p:cNvPr>
          <p:cNvSpPr/>
          <p:nvPr/>
        </p:nvSpPr>
        <p:spPr>
          <a:xfrm>
            <a:off x="8195733" y="1738488"/>
            <a:ext cx="711200" cy="69991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/>
          <a:lstStyle/>
          <a:p>
            <a:pPr algn="ctr"/>
            <a:r>
              <a:rPr lang="en-US" dirty="0"/>
              <a:t>Graph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DC3CB3-D268-DB44-8490-8CCBD1E7D5B1}"/>
              </a:ext>
            </a:extLst>
          </p:cNvPr>
          <p:cNvSpPr txBox="1"/>
          <p:nvPr/>
        </p:nvSpPr>
        <p:spPr>
          <a:xfrm>
            <a:off x="722489" y="1738488"/>
            <a:ext cx="87601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Error model</a:t>
            </a:r>
          </a:p>
          <a:p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D18F7-9FAC-7840-B5A4-2A0DD37F0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194" y="1845925"/>
            <a:ext cx="3326829" cy="4670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E8C4E9D-916D-424C-B3B8-24E1C1CCDB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1230" y="3327804"/>
            <a:ext cx="3375586" cy="10126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AED1C5-39B8-CD40-A6B8-776027DACF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4723" y="3305558"/>
            <a:ext cx="3375586" cy="101267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2925980-D671-F943-9804-C441139AE049}"/>
              </a:ext>
            </a:extLst>
          </p:cNvPr>
          <p:cNvSpPr/>
          <p:nvPr/>
        </p:nvSpPr>
        <p:spPr>
          <a:xfrm>
            <a:off x="722489" y="4917197"/>
            <a:ext cx="46715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Small-amplitude </a:t>
            </a:r>
            <a:r>
              <a:rPr lang="en-US" sz="3200" b="1" dirty="0">
                <a:solidFill>
                  <a:schemeClr val="bg1"/>
                </a:solidFill>
              </a:rPr>
              <a:t>noise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4842FD6D-AB08-E945-B796-08474BAD3E8A}"/>
              </a:ext>
            </a:extLst>
          </p:cNvPr>
          <p:cNvSpPr txBox="1">
            <a:spLocks/>
          </p:cNvSpPr>
          <p:nvPr/>
        </p:nvSpPr>
        <p:spPr>
          <a:xfrm>
            <a:off x="5844136" y="4948396"/>
            <a:ext cx="5414393" cy="1224136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en-US" sz="3200" dirty="0">
                <a:solidFill>
                  <a:schemeClr val="bg1"/>
                </a:solidFill>
              </a:rPr>
              <a:t>Large-amplitude </a:t>
            </a:r>
            <a:r>
              <a:rPr lang="en-US" sz="3200" b="1" dirty="0">
                <a:solidFill>
                  <a:schemeClr val="bg1"/>
                </a:solidFill>
              </a:rPr>
              <a:t>outliers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A2B27D-2A6D-9940-B57E-3A2101D5D80C}"/>
              </a:ext>
            </a:extLst>
          </p:cNvPr>
          <p:cNvGrpSpPr/>
          <p:nvPr/>
        </p:nvGrpSpPr>
        <p:grpSpPr>
          <a:xfrm>
            <a:off x="2079596" y="3090630"/>
            <a:ext cx="1786053" cy="1857766"/>
            <a:chOff x="1043608" y="1124744"/>
            <a:chExt cx="2808312" cy="36004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E868C0-7E5F-F843-AC1C-8B9490F91CBC}"/>
                </a:ext>
              </a:extLst>
            </p:cNvPr>
            <p:cNvCxnSpPr/>
            <p:nvPr/>
          </p:nvCxnSpPr>
          <p:spPr>
            <a:xfrm flipV="1">
              <a:off x="1043608" y="1124744"/>
              <a:ext cx="2808312" cy="3600400"/>
            </a:xfrm>
            <a:prstGeom prst="line">
              <a:avLst/>
            </a:prstGeom>
            <a:ln w="101600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178A6EF-8119-0548-BCA1-48F93D4441CF}"/>
                </a:ext>
              </a:extLst>
            </p:cNvPr>
            <p:cNvCxnSpPr>
              <a:cxnSpLocks/>
            </p:cNvCxnSpPr>
            <p:nvPr/>
          </p:nvCxnSpPr>
          <p:spPr>
            <a:xfrm>
              <a:off x="1043608" y="1124744"/>
              <a:ext cx="2808312" cy="3600400"/>
            </a:xfrm>
            <a:prstGeom prst="line">
              <a:avLst/>
            </a:prstGeom>
            <a:ln w="101600"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2165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/>
          <a:lstStyle/>
          <a:p>
            <a:pPr algn="ctr"/>
            <a:r>
              <a:rPr lang="en-US" dirty="0"/>
              <a:t>Graph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E6E394-4DD2-B347-8A36-46FD81B00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7821" y="2777067"/>
            <a:ext cx="7340683" cy="23142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6BB95AC-23E5-FF4C-868B-D8C9302CD912}"/>
              </a:ext>
            </a:extLst>
          </p:cNvPr>
          <p:cNvSpPr txBox="1"/>
          <p:nvPr/>
        </p:nvSpPr>
        <p:spPr>
          <a:xfrm>
            <a:off x="728663" y="1558449"/>
            <a:ext cx="38043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Outlier Model</a:t>
            </a:r>
          </a:p>
        </p:txBody>
      </p:sp>
    </p:spTree>
    <p:extLst>
      <p:ext uri="{BB962C8B-B14F-4D97-AF65-F5344CB8AC3E}">
        <p14:creationId xmlns:p14="http://schemas.microsoft.com/office/powerpoint/2010/main" val="2090153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Robust Localization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88BF24-E2AF-0D45-A257-A59C5F431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672" y="914458"/>
            <a:ext cx="4471744" cy="57869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1F1660-E289-A746-8168-96522C062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3976" y="5600551"/>
            <a:ext cx="5971822" cy="50805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62A59A2-8AB9-D148-91B7-08AE07996D54}"/>
              </a:ext>
            </a:extLst>
          </p:cNvPr>
          <p:cNvSpPr/>
          <p:nvPr/>
        </p:nvSpPr>
        <p:spPr>
          <a:xfrm>
            <a:off x="711000" y="1625601"/>
            <a:ext cx="47868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chemeClr val="bg1"/>
                </a:solidFill>
              </a:rPr>
              <a:t>Result with non-robust cost </a:t>
            </a:r>
          </a:p>
        </p:txBody>
      </p:sp>
    </p:spTree>
    <p:extLst>
      <p:ext uri="{BB962C8B-B14F-4D97-AF65-F5344CB8AC3E}">
        <p14:creationId xmlns:p14="http://schemas.microsoft.com/office/powerpoint/2010/main" val="857766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Robust Localization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62A59A2-8AB9-D148-91B7-08AE07996D54}"/>
              </a:ext>
            </a:extLst>
          </p:cNvPr>
          <p:cNvSpPr/>
          <p:nvPr/>
        </p:nvSpPr>
        <p:spPr>
          <a:xfrm>
            <a:off x="761333" y="1569157"/>
            <a:ext cx="40991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chemeClr val="bg1"/>
                </a:solidFill>
              </a:rPr>
              <a:t>Result with robust cost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9FA993-B61B-8648-A75A-3BB6E54C0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340" y="936977"/>
            <a:ext cx="4357254" cy="563879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1822386-6139-2145-80DD-B282E1FC71D1}"/>
              </a:ext>
            </a:extLst>
          </p:cNvPr>
          <p:cNvSpPr/>
          <p:nvPr/>
        </p:nvSpPr>
        <p:spPr>
          <a:xfrm>
            <a:off x="8683887" y="5641220"/>
            <a:ext cx="383822" cy="4267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58D947-F947-1C42-95AD-EC40038DC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379" y="5576711"/>
            <a:ext cx="5665368" cy="48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61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B96FB-3441-4E4F-9FAA-30B8C0668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089" y="284176"/>
            <a:ext cx="9654910" cy="765691"/>
          </a:xfrm>
          <a:solidFill>
            <a:srgbClr val="C00000"/>
          </a:solidFill>
        </p:spPr>
        <p:txBody>
          <a:bodyPr>
            <a:normAutofit/>
          </a:bodyPr>
          <a:lstStyle/>
          <a:p>
            <a:pPr algn="ctr"/>
            <a:r>
              <a:rPr lang="en-US" dirty="0"/>
              <a:t>Robust Localization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439DF5-0E15-AE4F-A812-DC0B3EDF5D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22" y="6217920"/>
            <a:ext cx="2226733" cy="4835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01D7DF-BC97-C245-A109-6A7C448A9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573" y="667021"/>
            <a:ext cx="4812373" cy="622777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ABE3962-1DE0-254C-9B7E-E104724595C6}"/>
              </a:ext>
            </a:extLst>
          </p:cNvPr>
          <p:cNvSpPr/>
          <p:nvPr/>
        </p:nvSpPr>
        <p:spPr>
          <a:xfrm>
            <a:off x="682311" y="1490134"/>
            <a:ext cx="40991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800" kern="0" dirty="0">
                <a:solidFill>
                  <a:schemeClr val="bg1"/>
                </a:solidFill>
              </a:rPr>
              <a:t>Result with robust cost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DED1B75-DCA8-674D-9E6D-1D0EE7B11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2075" y="5610577"/>
            <a:ext cx="5665368" cy="48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194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5">
      <a:dk1>
        <a:srgbClr val="2C2C2C"/>
      </a:dk1>
      <a:lt1>
        <a:srgbClr val="EAEAEA"/>
      </a:lt1>
      <a:dk2>
        <a:srgbClr val="EAEAEA"/>
      </a:dk2>
      <a:lt2>
        <a:srgbClr val="EAEAEA"/>
      </a:lt2>
      <a:accent1>
        <a:srgbClr val="D10505"/>
      </a:accent1>
      <a:accent2>
        <a:srgbClr val="D10505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0"/>
      </a:accent6>
      <a:hlink>
        <a:srgbClr val="FF9933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B7CF026C-957E-4F4E-893C-D02C23AB63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2588</TotalTime>
  <Words>671</Words>
  <Application>Microsoft Macintosh PowerPoint</Application>
  <PresentationFormat>Widescreen</PresentationFormat>
  <Paragraphs>177</Paragraphs>
  <Slides>30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Cambria Math</vt:lpstr>
      <vt:lpstr>Corbel</vt:lpstr>
      <vt:lpstr>Wingdings</vt:lpstr>
      <vt:lpstr>Banded</vt:lpstr>
      <vt:lpstr>PowerPoint Presentation</vt:lpstr>
      <vt:lpstr>Motivation</vt:lpstr>
      <vt:lpstr>Introduction</vt:lpstr>
      <vt:lpstr>Graph model</vt:lpstr>
      <vt:lpstr>Graph model</vt:lpstr>
      <vt:lpstr>Graph model</vt:lpstr>
      <vt:lpstr>Robust Localization</vt:lpstr>
      <vt:lpstr>Robust Localization</vt:lpstr>
      <vt:lpstr>Robust Localization</vt:lpstr>
      <vt:lpstr>1-D example</vt:lpstr>
      <vt:lpstr>1-D example</vt:lpstr>
      <vt:lpstr>1-D example</vt:lpstr>
      <vt:lpstr>1-D example</vt:lpstr>
      <vt:lpstr>Type of solution set</vt:lpstr>
      <vt:lpstr>Canonical form</vt:lpstr>
      <vt:lpstr>Type of solution set</vt:lpstr>
      <vt:lpstr>Reduction to One-Dimensional Problems</vt:lpstr>
      <vt:lpstr>transform into Linear Program (LP)</vt:lpstr>
      <vt:lpstr>Dual simplex</vt:lpstr>
      <vt:lpstr>Convex analysis: Finding minimizers</vt:lpstr>
      <vt:lpstr>Characterizing solution set</vt:lpstr>
      <vt:lpstr>Characterizing solution set</vt:lpstr>
      <vt:lpstr>Convex analysis: Theory</vt:lpstr>
      <vt:lpstr>Maximal verifiable components</vt:lpstr>
      <vt:lpstr>Verifiability probability</vt:lpstr>
      <vt:lpstr>Verifiability probability</vt:lpstr>
      <vt:lpstr>Conclusions</vt:lpstr>
      <vt:lpstr>Conclusions</vt:lpstr>
      <vt:lpstr>Future works</vt:lpstr>
      <vt:lpstr>PowerPoint Presentation</vt:lpstr>
    </vt:vector>
  </TitlesOfParts>
  <Company>Boston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Mahroo</dc:creator>
  <cp:lastModifiedBy>Bahreinian, Mahroo</cp:lastModifiedBy>
  <cp:revision>120</cp:revision>
  <cp:lastPrinted>2019-11-12T18:15:05Z</cp:lastPrinted>
  <dcterms:created xsi:type="dcterms:W3CDTF">2019-11-11T14:05:25Z</dcterms:created>
  <dcterms:modified xsi:type="dcterms:W3CDTF">2019-11-14T19:44:34Z</dcterms:modified>
</cp:coreProperties>
</file>

<file path=docProps/thumbnail.jpeg>
</file>